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sldIdLst>
    <p:sldId id="425" r:id="rId2"/>
    <p:sldId id="432" r:id="rId3"/>
    <p:sldId id="302" r:id="rId4"/>
    <p:sldId id="256" r:id="rId5"/>
    <p:sldId id="396" r:id="rId6"/>
    <p:sldId id="397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442" r:id="rId21"/>
    <p:sldId id="426" r:id="rId22"/>
    <p:sldId id="427" r:id="rId23"/>
    <p:sldId id="430" r:id="rId24"/>
    <p:sldId id="428" r:id="rId25"/>
    <p:sldId id="429" r:id="rId26"/>
    <p:sldId id="398" r:id="rId27"/>
    <p:sldId id="431" r:id="rId28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2E"/>
    <a:srgbClr val="2C2C2C"/>
    <a:srgbClr val="262626"/>
    <a:srgbClr val="1D1D1D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3" autoAdjust="0"/>
    <p:restoredTop sz="94660"/>
  </p:normalViewPr>
  <p:slideViewPr>
    <p:cSldViewPr>
      <p:cViewPr varScale="1">
        <p:scale>
          <a:sx n="119" d="100"/>
          <a:sy n="119" d="100"/>
        </p:scale>
        <p:origin x="797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5B31A-054B-4DCC-88E5-A04ADF3325AD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09BB9-628E-4064-A109-F619D2BD5A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519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DEA87-4D48-433B-8DCB-B2A91B3F9C06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57F43-9766-4532-B443-2FA50C91528A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07D1C-D743-439B-AD46-BE27BDCB4481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AC95-EF6A-4224-BC41-CE4351B923E7}" type="datetime1">
              <a:rPr lang="pl-PL" smtClean="0"/>
              <a:t>24.09.2026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5560-0C80-41AA-A160-8E71F1827DD5}" type="datetime1">
              <a:rPr lang="pl-PL" smtClean="0"/>
              <a:t>24.09.2026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CBA8-89E7-4D9C-82CE-9447630E81E6}" type="datetime1">
              <a:rPr lang="pl-PL" smtClean="0"/>
              <a:t>24.09.2026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A3632-5AEE-4EDA-968C-90577C97D8A0}" type="datetime1">
              <a:rPr lang="pl-PL" smtClean="0"/>
              <a:t>24.09.2026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33321-DC60-4263-A6E1-E3417D9702BF}" type="datetime1">
              <a:rPr lang="pl-PL" smtClean="0"/>
              <a:t>24.09.2026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3DBA4-0DD6-47FC-8159-74154914028F}" type="datetime1">
              <a:rPr lang="pl-PL" smtClean="0"/>
              <a:t>24.09.2026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99C1-3F1C-4DEB-8616-8FA1AAA960E4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5DF4-8671-4839-8BAC-6A1402A1337A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81F61FF-B16A-4215-92E1-D4B2658A2AF1}" type="datetime1">
              <a:rPr lang="pl-PL" smtClean="0"/>
              <a:t>24.09.2026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93ACECB-5E89-45D7-B0FA-EA9D74CD8A78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MYŚLENIE BENCHMARKOWE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455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4B538ED2-537C-0473-3269-7EBC52790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B1AE6A7-520F-EF18-F0F1-35B1167008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345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15370"/>
            <a:ext cx="8676006" cy="559248"/>
          </a:xfrm>
        </p:spPr>
        <p:txBody>
          <a:bodyPr>
            <a:noAutofit/>
          </a:bodyPr>
          <a:lstStyle/>
          <a:p>
            <a:r>
              <a:rPr lang="pl-PL" sz="3200" dirty="0"/>
              <a:t>Kto wymyślił pierwszą linię produkcyjną?</a:t>
            </a:r>
          </a:p>
        </p:txBody>
      </p:sp>
      <p:pic>
        <p:nvPicPr>
          <p:cNvPr id="9" name="Picture 2" descr="http://www.judgerealty.com/wp-content/uploads/2015/03/1940-Ford-on-assembly-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38154"/>
            <a:ext cx="7344816" cy="431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7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407"/>
            <a:ext cx="5616624" cy="51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2051720" y="2548231"/>
            <a:ext cx="5616623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3600" dirty="0"/>
              <a:t>Henry Ford</a:t>
            </a:r>
          </a:p>
        </p:txBody>
      </p:sp>
    </p:spTree>
    <p:extLst>
      <p:ext uri="{BB962C8B-B14F-4D97-AF65-F5344CB8AC3E}">
        <p14:creationId xmlns:p14="http://schemas.microsoft.com/office/powerpoint/2010/main" val="8547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407"/>
            <a:ext cx="5616624" cy="51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2051720" y="2548231"/>
            <a:ext cx="5616623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3600" dirty="0"/>
              <a:t>Henry Ford         Thomas Edison </a:t>
            </a:r>
          </a:p>
        </p:txBody>
      </p:sp>
    </p:spTree>
    <p:extLst>
      <p:ext uri="{BB962C8B-B14F-4D97-AF65-F5344CB8AC3E}">
        <p14:creationId xmlns:p14="http://schemas.microsoft.com/office/powerpoint/2010/main" val="201471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judgerealty.com/wp-content/uploads/2015/03/1940-Ford-on-assembly-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48446"/>
            <a:ext cx="7344816" cy="431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40315"/>
            <a:ext cx="8928992" cy="857250"/>
          </a:xfrm>
        </p:spPr>
        <p:txBody>
          <a:bodyPr/>
          <a:lstStyle/>
          <a:p>
            <a:r>
              <a:rPr lang="pl-PL" sz="3200" dirty="0"/>
              <a:t>Jak ford nie wymyślił linii produkcyjnej?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150261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orota\Desktop\linia produkcyjna\linia demontazowa\linia pełny cykl 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2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rota\Desktop\linia produkcyjna\linia demontazowa\linia pełny cykl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696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rota\Desktop\linia produkcyjna\linia demontazowa\linia pełny cykl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523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rota\Desktop\linia produkcyjna\linia demontazowa\linia pełny cykl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96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rota\Desktop\linia produkcyjna\linia demontazowa\linia pełny cykl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4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rota\Desktop\linia produkcyjna\linia demontazowa\linia pełny cykl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31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600" dirty="0"/>
              <a:t>A gdyby „puścić FILM od tyłu”?</a:t>
            </a:r>
          </a:p>
        </p:txBody>
      </p:sp>
    </p:spTree>
    <p:extLst>
      <p:ext uri="{BB962C8B-B14F-4D97-AF65-F5344CB8AC3E}">
        <p14:creationId xmlns:p14="http://schemas.microsoft.com/office/powerpoint/2010/main" val="414089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orota\Desktop\linia produkcyjna\linia montażowa\linia montażowa 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24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orota\Desktop\linia produkcyjna\linia montażowa\linia montażowa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935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orota\Desktop\linia produkcyjna\linia montażowa\linia montażowa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961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orota\Desktop\linia produkcyjna\linia montażowa\linia montażowa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166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orota\Desktop\linia produkcyjna\linia montażowa\linia montażowa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131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orota\Desktop\linia produkcyjna\linia montażowa\linia montażowa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26356"/>
            <a:ext cx="8515350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447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514C78E0-CC66-6F7F-795C-788BCAF3E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D51A5EEE-3460-BFAC-DCC8-B79B6B31DE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Sesja myślenia </a:t>
            </a:r>
            <a:r>
              <a:rPr lang="pl-PL" dirty="0" err="1"/>
              <a:t>benchmarkowego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872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Teraz przeprowadzimy go na sobie.</a:t>
            </a:r>
            <a:endParaRPr lang="en-US" sz="4000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cap="none" dirty="0"/>
              <a:t>W 1980r. </a:t>
            </a:r>
            <a:r>
              <a:rPr lang="pl-PL" cap="none" dirty="0" err="1"/>
              <a:t>Keith</a:t>
            </a:r>
            <a:r>
              <a:rPr lang="pl-PL" cap="none" dirty="0"/>
              <a:t> </a:t>
            </a:r>
            <a:r>
              <a:rPr lang="pl-PL" cap="none" dirty="0" err="1"/>
              <a:t>Holyoak</a:t>
            </a:r>
            <a:r>
              <a:rPr lang="pl-PL" cap="none" dirty="0"/>
              <a:t> i Mary </a:t>
            </a:r>
            <a:r>
              <a:rPr lang="pl-PL" cap="none" dirty="0" err="1"/>
              <a:t>Gick</a:t>
            </a:r>
            <a:r>
              <a:rPr lang="pl-PL" cap="none" dirty="0"/>
              <a:t> przeprowadzili na Uniwersytecie Michigan ciekawy eksperyment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90941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09600" y="339502"/>
            <a:ext cx="7924800" cy="3946748"/>
          </a:xfrm>
        </p:spPr>
        <p:txBody>
          <a:bodyPr>
            <a:normAutofit/>
          </a:bodyPr>
          <a:lstStyle/>
          <a:p>
            <a:r>
              <a:rPr lang="pl-PL" sz="2400" dirty="0"/>
              <a:t>Jak doprowadzić swoją armię pod fortecę dyktatora, którą należy zdobyć? Zadanie z pozoru niewykonalne: dyktator zaminował wszystkie główne drogi prowadzące do swojej siedziby. </a:t>
            </a:r>
          </a:p>
          <a:p>
            <a:r>
              <a:rPr lang="pl-PL" sz="2400" dirty="0"/>
              <a:t>Rozwiązanie: podziel wielką armię na małe oddziały i wysyłaj je bocznymi dróżkami, które nie były zaminowane. Potem będą miały dojść do zamku ze wszystkich stron, przekroczyć mury obronne każda ze swojej strony i dopiero dalej połączyć siły i wykonać główny atak na dyktatora.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107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TERAZ ROZWIĄŻEMY WSPÓLNIE TRUDNY, FAKTYCZNY  PROBLEM Z DZIEDZINY ONKOLOGII…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26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800" dirty="0"/>
              <a:t>W jaki sposób zniszczyć nowotworowy guz mózgu przy użyciu promieniowania podczerwonego? </a:t>
            </a:r>
          </a:p>
          <a:p>
            <a:r>
              <a:rPr lang="pl-PL" sz="2800" dirty="0"/>
              <a:t>Niestety skoncentrowana wiązka promieniowania, która jest na tyle duża by zlikwidować nowotwór, jest szkodliwa dla tych fragmentów mózgu, przez które przenika. </a:t>
            </a:r>
          </a:p>
          <a:p>
            <a:r>
              <a:rPr lang="pl-PL" sz="2800" dirty="0"/>
              <a:t>Czy historia zamku i oblężenia podpowiada nam jakieś pomysły? </a:t>
            </a:r>
            <a:endParaRPr lang="en-AU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58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15617" y="267494"/>
            <a:ext cx="7056784" cy="133388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000" b="1" dirty="0"/>
              <a:t>Naświetlić guz mniejszymi dawkami promieniowania podawanego z wielu miejsc – wielu stron głowy </a:t>
            </a:r>
            <a:r>
              <a:rPr lang="pl-PL" sz="4000" i="1" dirty="0"/>
              <a:t>(to jest faktycznie stosowane w onkologii). </a:t>
            </a:r>
            <a:endParaRPr lang="en-AU" sz="4000" i="1" dirty="0"/>
          </a:p>
          <a:p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65F3743-1E65-58C8-6481-167AE3D3A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601383"/>
            <a:ext cx="7056784" cy="347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74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467544" y="2914650"/>
            <a:ext cx="8208912" cy="1314450"/>
          </a:xfrm>
        </p:spPr>
        <p:txBody>
          <a:bodyPr>
            <a:noAutofit/>
          </a:bodyPr>
          <a:lstStyle/>
          <a:p>
            <a:r>
              <a:rPr lang="pl-PL" sz="4000" dirty="0"/>
              <a:t>Najpierw benchmarki (analogie). </a:t>
            </a:r>
          </a:p>
          <a:p>
            <a:r>
              <a:rPr lang="pl-PL" sz="4000" dirty="0"/>
              <a:t>Potem pomysły inspirowane każdym benchmarkiem. </a:t>
            </a:r>
            <a:endParaRPr lang="en-AU" sz="4000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dirty="0"/>
              <a:t>Technika MYŚLENIA BENCHMARKOWEGO: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2677189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pl-PL" sz="3200" dirty="0"/>
              <a:t>Czy widzisz np. analogie między firmą taksówkową Uber i Booking.com oraz Pyszne.pl – choć działają w innych branżach? </a:t>
            </a:r>
            <a:endParaRPr lang="en-AU" sz="2800" dirty="0"/>
          </a:p>
          <a:p>
            <a:pPr lvl="1"/>
            <a:r>
              <a:rPr lang="pl-PL" sz="3200" dirty="0"/>
              <a:t>Gdybyś rozwiązywał problem kolejek do lekarzy w szpitalu, do czego inspiruje Cię booking.com?</a:t>
            </a:r>
            <a:endParaRPr lang="en-AU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9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oryzont">
  <a:themeElements>
    <a:clrScheme name="Hory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y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y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4675</TotalTime>
  <Words>262</Words>
  <Application>Microsoft Office PowerPoint</Application>
  <PresentationFormat>Pokaz na ekranie (16:9)</PresentationFormat>
  <Paragraphs>21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1" baseType="lpstr">
      <vt:lpstr>Arial</vt:lpstr>
      <vt:lpstr>Arial Narrow</vt:lpstr>
      <vt:lpstr>Calibri</vt:lpstr>
      <vt:lpstr>Horyzont</vt:lpstr>
      <vt:lpstr>MYŚLENIE BENCHMARKOWE</vt:lpstr>
      <vt:lpstr>Prezentacja programu PowerPoint</vt:lpstr>
      <vt:lpstr>Kto wymyślił pierwszą linię produkcyjną?</vt:lpstr>
      <vt:lpstr>Prezentacja programu PowerPoint</vt:lpstr>
      <vt:lpstr>Prezentacja programu PowerPoint</vt:lpstr>
      <vt:lpstr>Jak ford nie wymyślił linii produkcyjnej?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 gdyby „puścić FILM od tyłu”?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Sesja myślenia benchmarkowego</vt:lpstr>
      <vt:lpstr>W 1980r. Keith Holyoak i Mary Gick przeprowadzili na Uniwersytecie Michigan ciekawy eksperyment</vt:lpstr>
      <vt:lpstr>Prezentacja programu PowerPoint</vt:lpstr>
      <vt:lpstr>TERAZ ROZWIĄŻEMY WSPÓLNIE TRUDNY, FAKTYCZNY  PROBLEM Z DZIEDZINY ONKOLOGII…</vt:lpstr>
      <vt:lpstr>Prezentacja programu PowerPoint</vt:lpstr>
      <vt:lpstr>Prezentacja programu PowerPoint</vt:lpstr>
      <vt:lpstr>Technika MYŚLENIA BENCHMARKOWEGO: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rafal</dc:creator>
  <cp:lastModifiedBy>Rafal Szczepanik</cp:lastModifiedBy>
  <cp:revision>78</cp:revision>
  <dcterms:created xsi:type="dcterms:W3CDTF">2017-05-22T09:12:18Z</dcterms:created>
  <dcterms:modified xsi:type="dcterms:W3CDTF">2026-09-24T15:55:36Z</dcterms:modified>
</cp:coreProperties>
</file>